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2" r:id="rId6"/>
    <p:sldId id="277" r:id="rId7"/>
    <p:sldId id="270" r:id="rId8"/>
    <p:sldId id="271" r:id="rId9"/>
    <p:sldId id="274" r:id="rId10"/>
    <p:sldId id="273" r:id="rId11"/>
    <p:sldId id="275" r:id="rId12"/>
    <p:sldId id="261" r:id="rId13"/>
    <p:sldId id="276" r:id="rId14"/>
    <p:sldId id="260" r:id="rId15"/>
    <p:sldId id="262" r:id="rId16"/>
    <p:sldId id="279" r:id="rId17"/>
    <p:sldId id="264" r:id="rId18"/>
    <p:sldId id="263" r:id="rId19"/>
    <p:sldId id="265" r:id="rId20"/>
    <p:sldId id="266" r:id="rId21"/>
    <p:sldId id="267" r:id="rId22"/>
    <p:sldId id="268" r:id="rId23"/>
    <p:sldId id="269"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2" d="100"/>
          <a:sy n="82" d="100"/>
        </p:scale>
        <p:origin x="3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john.hey@york.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46F52-FB07-4C98-8774-A3AE82B22693}"/>
              </a:ext>
            </a:extLst>
          </p:cNvPr>
          <p:cNvSpPr>
            <a:spLocks noGrp="1"/>
          </p:cNvSpPr>
          <p:nvPr>
            <p:ph type="ctrTitle"/>
          </p:nvPr>
        </p:nvSpPr>
        <p:spPr>
          <a:xfrm>
            <a:off x="1507067" y="2649414"/>
            <a:ext cx="7766936" cy="1401421"/>
          </a:xfrm>
        </p:spPr>
        <p:txBody>
          <a:bodyPr/>
          <a:lstStyle/>
          <a:p>
            <a:r>
              <a:rPr lang="en-US" sz="3600" dirty="0"/>
              <a:t>The Determinants of Decision Time in an Ambiguous Context</a:t>
            </a:r>
            <a:endParaRPr lang="en-GB" sz="3600" dirty="0"/>
          </a:p>
        </p:txBody>
      </p:sp>
      <p:sp>
        <p:nvSpPr>
          <p:cNvPr id="3" name="Subtitle 2">
            <a:extLst>
              <a:ext uri="{FF2B5EF4-FFF2-40B4-BE49-F238E27FC236}">
                <a16:creationId xmlns:a16="http://schemas.microsoft.com/office/drawing/2014/main" id="{6DF449BA-109F-4F48-A6C6-61B1F3A3A655}"/>
              </a:ext>
            </a:extLst>
          </p:cNvPr>
          <p:cNvSpPr>
            <a:spLocks noGrp="1"/>
          </p:cNvSpPr>
          <p:nvPr>
            <p:ph type="subTitle" idx="1"/>
          </p:nvPr>
        </p:nvSpPr>
        <p:spPr/>
        <p:txBody>
          <a:bodyPr/>
          <a:lstStyle/>
          <a:p>
            <a:r>
              <a:rPr lang="en-GB" dirty="0"/>
              <a:t>Anna Conte, Gianmarco De Santis, John D. Hey, Ivan Soraperra</a:t>
            </a:r>
          </a:p>
          <a:p>
            <a:endParaRPr lang="en-GB" dirty="0"/>
          </a:p>
          <a:p>
            <a:endParaRPr lang="en-GB" dirty="0"/>
          </a:p>
        </p:txBody>
      </p:sp>
      <p:pic>
        <p:nvPicPr>
          <p:cNvPr id="8" name="Picture 7">
            <a:extLst>
              <a:ext uri="{FF2B5EF4-FFF2-40B4-BE49-F238E27FC236}">
                <a16:creationId xmlns:a16="http://schemas.microsoft.com/office/drawing/2014/main" id="{16970964-23F5-416E-8723-04C2BE72AF14}"/>
              </a:ext>
            </a:extLst>
          </p:cNvPr>
          <p:cNvPicPr>
            <a:picLocks noChangeAspect="1"/>
          </p:cNvPicPr>
          <p:nvPr/>
        </p:nvPicPr>
        <p:blipFill>
          <a:blip r:embed="rId2"/>
          <a:stretch>
            <a:fillRect/>
          </a:stretch>
        </p:blipFill>
        <p:spPr>
          <a:xfrm>
            <a:off x="2631174" y="4599282"/>
            <a:ext cx="1219200" cy="914400"/>
          </a:xfrm>
          <a:prstGeom prst="rect">
            <a:avLst/>
          </a:prstGeom>
        </p:spPr>
      </p:pic>
      <p:pic>
        <p:nvPicPr>
          <p:cNvPr id="9" name="Picture 8">
            <a:extLst>
              <a:ext uri="{FF2B5EF4-FFF2-40B4-BE49-F238E27FC236}">
                <a16:creationId xmlns:a16="http://schemas.microsoft.com/office/drawing/2014/main" id="{27DAFE2F-84C5-42EB-A25F-4B42E77D3033}"/>
              </a:ext>
            </a:extLst>
          </p:cNvPr>
          <p:cNvPicPr>
            <a:picLocks noChangeAspect="1"/>
          </p:cNvPicPr>
          <p:nvPr/>
        </p:nvPicPr>
        <p:blipFill>
          <a:blip r:embed="rId3"/>
          <a:stretch>
            <a:fillRect/>
          </a:stretch>
        </p:blipFill>
        <p:spPr>
          <a:xfrm>
            <a:off x="6413682" y="4557441"/>
            <a:ext cx="1091279" cy="871804"/>
          </a:xfrm>
          <a:prstGeom prst="rect">
            <a:avLst/>
          </a:prstGeom>
        </p:spPr>
      </p:pic>
      <p:pic>
        <p:nvPicPr>
          <p:cNvPr id="10" name="Picture 9">
            <a:extLst>
              <a:ext uri="{FF2B5EF4-FFF2-40B4-BE49-F238E27FC236}">
                <a16:creationId xmlns:a16="http://schemas.microsoft.com/office/drawing/2014/main" id="{274D4F29-2E62-4C14-AC8C-9E2F9883BADC}"/>
              </a:ext>
            </a:extLst>
          </p:cNvPr>
          <p:cNvPicPr>
            <a:picLocks noChangeAspect="1"/>
          </p:cNvPicPr>
          <p:nvPr/>
        </p:nvPicPr>
        <p:blipFill>
          <a:blip r:embed="rId4"/>
          <a:stretch>
            <a:fillRect/>
          </a:stretch>
        </p:blipFill>
        <p:spPr>
          <a:xfrm>
            <a:off x="4559107" y="4557441"/>
            <a:ext cx="950739" cy="894813"/>
          </a:xfrm>
          <a:prstGeom prst="rect">
            <a:avLst/>
          </a:prstGeom>
        </p:spPr>
      </p:pic>
      <p:pic>
        <p:nvPicPr>
          <p:cNvPr id="11" name="Picture 10">
            <a:extLst>
              <a:ext uri="{FF2B5EF4-FFF2-40B4-BE49-F238E27FC236}">
                <a16:creationId xmlns:a16="http://schemas.microsoft.com/office/drawing/2014/main" id="{6CDA0E3F-DB7A-493E-985E-0F2F957AFD7F}"/>
              </a:ext>
            </a:extLst>
          </p:cNvPr>
          <p:cNvPicPr>
            <a:picLocks noChangeAspect="1"/>
          </p:cNvPicPr>
          <p:nvPr/>
        </p:nvPicPr>
        <p:blipFill>
          <a:blip r:embed="rId5"/>
          <a:stretch>
            <a:fillRect/>
          </a:stretch>
        </p:blipFill>
        <p:spPr>
          <a:xfrm>
            <a:off x="8159634" y="4532478"/>
            <a:ext cx="804503" cy="944737"/>
          </a:xfrm>
          <a:prstGeom prst="rect">
            <a:avLst/>
          </a:prstGeom>
        </p:spPr>
      </p:pic>
      <p:sp>
        <p:nvSpPr>
          <p:cNvPr id="4" name="TextBox 3">
            <a:extLst>
              <a:ext uri="{FF2B5EF4-FFF2-40B4-BE49-F238E27FC236}">
                <a16:creationId xmlns:a16="http://schemas.microsoft.com/office/drawing/2014/main" id="{5EFCD7FB-53DF-4A56-BB00-E29C93DC45EC}"/>
              </a:ext>
            </a:extLst>
          </p:cNvPr>
          <p:cNvSpPr txBox="1"/>
          <p:nvPr/>
        </p:nvSpPr>
        <p:spPr>
          <a:xfrm>
            <a:off x="636814" y="5935851"/>
            <a:ext cx="11119757" cy="369332"/>
          </a:xfrm>
          <a:prstGeom prst="rect">
            <a:avLst/>
          </a:prstGeom>
          <a:noFill/>
        </p:spPr>
        <p:txBody>
          <a:bodyPr wrap="square" rtlCol="0">
            <a:spAutoFit/>
          </a:bodyPr>
          <a:lstStyle/>
          <a:p>
            <a:r>
              <a:rPr lang="en-GB" dirty="0"/>
              <a:t>Presentation at the Brown bag workshop Prince of Songkhla University Monday the 27th of November 2023</a:t>
            </a:r>
          </a:p>
        </p:txBody>
      </p:sp>
    </p:spTree>
    <p:extLst>
      <p:ext uri="{BB962C8B-B14F-4D97-AF65-F5344CB8AC3E}">
        <p14:creationId xmlns:p14="http://schemas.microsoft.com/office/powerpoint/2010/main" val="360521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7F5A8-394F-4326-A363-7E624E0E5469}"/>
              </a:ext>
            </a:extLst>
          </p:cNvPr>
          <p:cNvSpPr>
            <a:spLocks noGrp="1"/>
          </p:cNvSpPr>
          <p:nvPr>
            <p:ph type="title"/>
          </p:nvPr>
        </p:nvSpPr>
        <p:spPr/>
        <p:txBody>
          <a:bodyPr/>
          <a:lstStyle/>
          <a:p>
            <a:r>
              <a:rPr lang="en-GB" dirty="0"/>
              <a:t>The Experimental Procedure</a:t>
            </a:r>
          </a:p>
        </p:txBody>
      </p:sp>
      <p:sp>
        <p:nvSpPr>
          <p:cNvPr id="3" name="Content Placeholder 2">
            <a:extLst>
              <a:ext uri="{FF2B5EF4-FFF2-40B4-BE49-F238E27FC236}">
                <a16:creationId xmlns:a16="http://schemas.microsoft.com/office/drawing/2014/main" id="{8FCF6EB1-E090-43A6-A2C7-29A11323AF2E}"/>
              </a:ext>
            </a:extLst>
          </p:cNvPr>
          <p:cNvSpPr>
            <a:spLocks noGrp="1"/>
          </p:cNvSpPr>
          <p:nvPr>
            <p:ph idx="1"/>
          </p:nvPr>
        </p:nvSpPr>
        <p:spPr/>
        <p:txBody>
          <a:bodyPr>
            <a:normAutofit/>
          </a:bodyPr>
          <a:lstStyle/>
          <a:p>
            <a:r>
              <a:rPr lang="en-US" dirty="0"/>
              <a:t>A task proceeded as follows. First thing, subjects were asked to choose a “winning colour” (blue or red). This is the colour that they want to bet on, and once chosen, it could not be changed for that specific task. A visual example of a task and colour choice is shown in the figure above. A series of rounds starts at this point and subjects are required to make a choice between the two lotteries in each of them.</a:t>
            </a:r>
          </a:p>
          <a:p>
            <a:r>
              <a:rPr lang="en-US" dirty="0"/>
              <a:t> In all rounds, they had to select which of the two-stage lotteries they prefer, the “changing” or the “unchanging” one. After each round, one of the one-stage lotteries (crucially not the “actual lottery”) is selected at random by the computer and eliminated from the “changing lottery”, leaving a visual gap. Subjects are asked once again which is their preferred two-stage lottery, and then a new round starts. The process goes on until the “actual lottery” is the only one left in the “changing lottery”</a:t>
            </a:r>
            <a:endParaRPr lang="en-GB" dirty="0"/>
          </a:p>
        </p:txBody>
      </p:sp>
    </p:spTree>
    <p:extLst>
      <p:ext uri="{BB962C8B-B14F-4D97-AF65-F5344CB8AC3E}">
        <p14:creationId xmlns:p14="http://schemas.microsoft.com/office/powerpoint/2010/main" val="295512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4872A-D5ED-440F-8B7D-D5626C4DA3DB}"/>
              </a:ext>
            </a:extLst>
          </p:cNvPr>
          <p:cNvSpPr>
            <a:spLocks noGrp="1"/>
          </p:cNvSpPr>
          <p:nvPr>
            <p:ph type="title"/>
          </p:nvPr>
        </p:nvSpPr>
        <p:spPr/>
        <p:txBody>
          <a:bodyPr/>
          <a:lstStyle/>
          <a:p>
            <a:r>
              <a:rPr lang="en-GB" dirty="0"/>
              <a:t>Estimation/Fitting</a:t>
            </a:r>
          </a:p>
        </p:txBody>
      </p:sp>
      <p:sp>
        <p:nvSpPr>
          <p:cNvPr id="3" name="Content Placeholder 2">
            <a:extLst>
              <a:ext uri="{FF2B5EF4-FFF2-40B4-BE49-F238E27FC236}">
                <a16:creationId xmlns:a16="http://schemas.microsoft.com/office/drawing/2014/main" id="{8E98C730-5B0C-4B04-AFC5-6E1D09758CF6}"/>
              </a:ext>
            </a:extLst>
          </p:cNvPr>
          <p:cNvSpPr>
            <a:spLocks noGrp="1"/>
          </p:cNvSpPr>
          <p:nvPr>
            <p:ph idx="1"/>
          </p:nvPr>
        </p:nvSpPr>
        <p:spPr/>
        <p:txBody>
          <a:bodyPr/>
          <a:lstStyle/>
          <a:p>
            <a:r>
              <a:rPr lang="en-GB" dirty="0"/>
              <a:t>As noted earlier, our goal was to find the best explanation for the behaviour of the subjects.</a:t>
            </a:r>
          </a:p>
          <a:p>
            <a:r>
              <a:rPr lang="en-GB" dirty="0"/>
              <a:t>We proceeded on two fronts.</a:t>
            </a:r>
          </a:p>
          <a:p>
            <a:r>
              <a:rPr lang="en-GB" dirty="0"/>
              <a:t>First, we fitted by maximum likelihood the four functionals and found the best-fitting type for each subject. </a:t>
            </a:r>
          </a:p>
          <a:p>
            <a:r>
              <a:rPr lang="en-GB" dirty="0"/>
              <a:t>Second, we fitted</a:t>
            </a:r>
            <a:r>
              <a:rPr lang="en-GB" i="1" dirty="0"/>
              <a:t> a mixture model </a:t>
            </a:r>
            <a:r>
              <a:rPr lang="en-GB" dirty="0"/>
              <a:t>to </a:t>
            </a:r>
            <a:r>
              <a:rPr lang="en-GB" i="1" dirty="0"/>
              <a:t>all </a:t>
            </a:r>
            <a:r>
              <a:rPr lang="en-GB" dirty="0"/>
              <a:t>the data and hence found the </a:t>
            </a:r>
            <a:r>
              <a:rPr lang="en-GB" i="1" dirty="0"/>
              <a:t>proportions</a:t>
            </a:r>
            <a:r>
              <a:rPr lang="en-GB" dirty="0"/>
              <a:t> of each type.</a:t>
            </a:r>
          </a:p>
          <a:p>
            <a:endParaRPr lang="en-GB" dirty="0"/>
          </a:p>
          <a:p>
            <a:r>
              <a:rPr lang="en-GB" dirty="0"/>
              <a:t>The results were very similar (see the next slide).</a:t>
            </a:r>
          </a:p>
        </p:txBody>
      </p:sp>
    </p:spTree>
    <p:extLst>
      <p:ext uri="{BB962C8B-B14F-4D97-AF65-F5344CB8AC3E}">
        <p14:creationId xmlns:p14="http://schemas.microsoft.com/office/powerpoint/2010/main" val="337805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4AFB0-1D2F-4C99-8166-8B73F11B102D}"/>
              </a:ext>
            </a:extLst>
          </p:cNvPr>
          <p:cNvSpPr>
            <a:spLocks noGrp="1"/>
          </p:cNvSpPr>
          <p:nvPr>
            <p:ph type="title"/>
          </p:nvPr>
        </p:nvSpPr>
        <p:spPr/>
        <p:txBody>
          <a:bodyPr/>
          <a:lstStyle/>
          <a:p>
            <a:r>
              <a:rPr lang="en-GB" dirty="0"/>
              <a:t>Assignment of subjects to types from C&amp;H</a:t>
            </a:r>
          </a:p>
        </p:txBody>
      </p:sp>
      <p:pic>
        <p:nvPicPr>
          <p:cNvPr id="4" name="Content Placeholder 3">
            <a:extLst>
              <a:ext uri="{FF2B5EF4-FFF2-40B4-BE49-F238E27FC236}">
                <a16:creationId xmlns:a16="http://schemas.microsoft.com/office/drawing/2014/main" id="{BAE22BAB-3830-451C-826E-F70534290532}"/>
              </a:ext>
            </a:extLst>
          </p:cNvPr>
          <p:cNvPicPr>
            <a:picLocks noGrp="1" noChangeAspect="1"/>
          </p:cNvPicPr>
          <p:nvPr>
            <p:ph idx="1"/>
          </p:nvPr>
        </p:nvPicPr>
        <p:blipFill>
          <a:blip r:embed="rId2"/>
          <a:stretch>
            <a:fillRect/>
          </a:stretch>
        </p:blipFill>
        <p:spPr>
          <a:xfrm>
            <a:off x="677334" y="2969757"/>
            <a:ext cx="8596312" cy="2239652"/>
          </a:xfrm>
          <a:prstGeom prst="rect">
            <a:avLst/>
          </a:prstGeom>
        </p:spPr>
      </p:pic>
    </p:spTree>
    <p:extLst>
      <p:ext uri="{BB962C8B-B14F-4D97-AF65-F5344CB8AC3E}">
        <p14:creationId xmlns:p14="http://schemas.microsoft.com/office/powerpoint/2010/main" val="197564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95923-80AF-4126-9DE0-6A795BE4DA26}"/>
              </a:ext>
            </a:extLst>
          </p:cNvPr>
          <p:cNvSpPr>
            <a:spLocks noGrp="1"/>
          </p:cNvSpPr>
          <p:nvPr>
            <p:ph type="title"/>
          </p:nvPr>
        </p:nvSpPr>
        <p:spPr/>
        <p:txBody>
          <a:bodyPr/>
          <a:lstStyle/>
          <a:p>
            <a:r>
              <a:rPr lang="en-GB" dirty="0"/>
              <a:t>For those of you interested in technical detail, we give some in the next slide.</a:t>
            </a:r>
          </a:p>
        </p:txBody>
      </p:sp>
      <p:sp>
        <p:nvSpPr>
          <p:cNvPr id="3" name="Content Placeholder 2">
            <a:extLst>
              <a:ext uri="{FF2B5EF4-FFF2-40B4-BE49-F238E27FC236}">
                <a16:creationId xmlns:a16="http://schemas.microsoft.com/office/drawing/2014/main" id="{34AE7B54-F758-4009-A0E9-2CE4E0467BC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783766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F64B1-60FA-4F1E-B34D-D065F34ADCDA}"/>
              </a:ext>
            </a:extLst>
          </p:cNvPr>
          <p:cNvSpPr>
            <a:spLocks noGrp="1"/>
          </p:cNvSpPr>
          <p:nvPr>
            <p:ph type="title"/>
          </p:nvPr>
        </p:nvSpPr>
        <p:spPr>
          <a:xfrm>
            <a:off x="677334" y="609600"/>
            <a:ext cx="8596668" cy="1320800"/>
          </a:xfrm>
        </p:spPr>
        <p:txBody>
          <a:bodyPr>
            <a:normAutofit fontScale="90000"/>
          </a:bodyPr>
          <a:lstStyle/>
          <a:p>
            <a:r>
              <a:rPr lang="en-GB" dirty="0"/>
              <a:t>Functional forms for the two-stage lotteries          </a:t>
            </a:r>
            <a:br>
              <a:rPr lang="en-GB" dirty="0"/>
            </a:br>
            <a:r>
              <a:rPr lang="en-GB" dirty="0"/>
              <a:t>                 </a:t>
            </a:r>
            <a:r>
              <a:rPr lang="en-GB" sz="2000" dirty="0">
                <a:solidFill>
                  <a:schemeClr val="tx1"/>
                </a:solidFill>
              </a:rPr>
              <a:t>(note u(7.5)=0 and u(47.5)=1 without loss of generality)</a:t>
            </a:r>
          </a:p>
        </p:txBody>
      </p:sp>
      <p:sp>
        <p:nvSpPr>
          <p:cNvPr id="3" name="Content Placeholder 2">
            <a:extLst>
              <a:ext uri="{FF2B5EF4-FFF2-40B4-BE49-F238E27FC236}">
                <a16:creationId xmlns:a16="http://schemas.microsoft.com/office/drawing/2014/main" id="{C8745024-9047-4DEB-AA35-3C49F35E88AB}"/>
              </a:ext>
            </a:extLst>
          </p:cNvPr>
          <p:cNvSpPr>
            <a:spLocks noGrp="1"/>
          </p:cNvSpPr>
          <p:nvPr>
            <p:ph idx="1"/>
          </p:nvPr>
        </p:nvSpPr>
        <p:spPr>
          <a:xfrm>
            <a:off x="677334" y="2160589"/>
            <a:ext cx="8596668" cy="4427780"/>
          </a:xfrm>
        </p:spPr>
        <p:txBody>
          <a:bodyPr>
            <a:normAutofit fontScale="92500" lnSpcReduction="20000"/>
          </a:bodyPr>
          <a:lstStyle/>
          <a:p>
            <a:r>
              <a:rPr lang="en-GB" sz="1700" dirty="0"/>
              <a:t>Expected Utility theory: </a:t>
            </a:r>
          </a:p>
          <a:p>
            <a:endParaRPr lang="en-US" sz="1700" dirty="0"/>
          </a:p>
          <a:p>
            <a:r>
              <a:rPr lang="en-US" sz="1700" dirty="0"/>
              <a:t>The Smooth Model </a:t>
            </a:r>
          </a:p>
          <a:p>
            <a:endParaRPr lang="en-US" sz="1700" dirty="0"/>
          </a:p>
          <a:p>
            <a:endParaRPr lang="en-US" sz="1700" dirty="0"/>
          </a:p>
          <a:p>
            <a:r>
              <a:rPr lang="en-US" sz="1700" dirty="0"/>
              <a:t>The Rank Dependent Expected Utility Model  </a:t>
            </a:r>
          </a:p>
          <a:p>
            <a:endParaRPr lang="en-US" sz="1700" dirty="0"/>
          </a:p>
          <a:p>
            <a:endParaRPr lang="en-US" sz="1700" dirty="0"/>
          </a:p>
          <a:p>
            <a:endParaRPr lang="en-US" sz="1700" dirty="0"/>
          </a:p>
          <a:p>
            <a:r>
              <a:rPr lang="en-US" sz="1700" dirty="0"/>
              <a:t>The Alpha MaxMin Model </a:t>
            </a:r>
          </a:p>
          <a:p>
            <a:endParaRPr lang="en-GB" sz="1700" dirty="0"/>
          </a:p>
          <a:p>
            <a:r>
              <a:rPr lang="en-GB" sz="1700" dirty="0"/>
              <a:t>where</a:t>
            </a:r>
          </a:p>
          <a:p>
            <a:r>
              <a:rPr lang="el-GR" sz="1700" i="1" dirty="0"/>
              <a:t>ϕ (</a:t>
            </a:r>
            <a:r>
              <a:rPr lang="en-GB" sz="1700" i="1" dirty="0"/>
              <a:t>x) = (1−e </a:t>
            </a:r>
            <a:r>
              <a:rPr lang="en-GB" sz="1700" i="1" baseline="30000" dirty="0"/>
              <a:t>−sx</a:t>
            </a:r>
            <a:r>
              <a:rPr lang="en-GB" sz="1700" i="1" dirty="0"/>
              <a:t>)/(1−e </a:t>
            </a:r>
            <a:r>
              <a:rPr lang="en-GB" sz="1700" i="1" baseline="30000" dirty="0"/>
              <a:t>−s</a:t>
            </a:r>
            <a:r>
              <a:rPr lang="en-GB" sz="1700" i="1" dirty="0"/>
              <a:t>) </a:t>
            </a:r>
            <a:r>
              <a:rPr lang="en-GB" sz="1700" dirty="0"/>
              <a:t>and</a:t>
            </a:r>
            <a:r>
              <a:rPr lang="en-GB" sz="1700" i="1" dirty="0"/>
              <a:t> h (p) = p</a:t>
            </a:r>
            <a:r>
              <a:rPr lang="en-GB" sz="1700" i="1" baseline="30000" dirty="0"/>
              <a:t>g</a:t>
            </a:r>
            <a:r>
              <a:rPr lang="en-GB" sz="1700" i="1" dirty="0"/>
              <a:t>/[(p</a:t>
            </a:r>
            <a:r>
              <a:rPr lang="en-GB" sz="1700" i="1" baseline="30000" dirty="0"/>
              <a:t>g </a:t>
            </a:r>
            <a:r>
              <a:rPr lang="en-GB" sz="1700" i="1" dirty="0"/>
              <a:t>+ (1−p)</a:t>
            </a:r>
            <a:r>
              <a:rPr lang="en-GB" sz="1700" i="1" baseline="30000" dirty="0"/>
              <a:t>g</a:t>
            </a:r>
            <a:r>
              <a:rPr lang="en-GB" sz="1700" i="1" dirty="0"/>
              <a:t>)]</a:t>
            </a:r>
            <a:r>
              <a:rPr lang="en-GB" sz="1700" i="1" baseline="30000" dirty="0"/>
              <a:t>1/g</a:t>
            </a:r>
          </a:p>
          <a:p>
            <a:endParaRPr lang="en-GB" i="1" baseline="30000" dirty="0"/>
          </a:p>
        </p:txBody>
      </p:sp>
      <p:pic>
        <p:nvPicPr>
          <p:cNvPr id="6" name="Picture 5">
            <a:extLst>
              <a:ext uri="{FF2B5EF4-FFF2-40B4-BE49-F238E27FC236}">
                <a16:creationId xmlns:a16="http://schemas.microsoft.com/office/drawing/2014/main" id="{FFDCE4BB-FD98-4D82-9609-223E8D07D095}"/>
              </a:ext>
            </a:extLst>
          </p:cNvPr>
          <p:cNvPicPr>
            <a:picLocks noChangeAspect="1"/>
          </p:cNvPicPr>
          <p:nvPr/>
        </p:nvPicPr>
        <p:blipFill>
          <a:blip r:embed="rId2"/>
          <a:stretch>
            <a:fillRect/>
          </a:stretch>
        </p:blipFill>
        <p:spPr>
          <a:xfrm>
            <a:off x="3799330" y="2160589"/>
            <a:ext cx="4486275" cy="638175"/>
          </a:xfrm>
          <a:prstGeom prst="rect">
            <a:avLst/>
          </a:prstGeom>
        </p:spPr>
      </p:pic>
      <p:pic>
        <p:nvPicPr>
          <p:cNvPr id="7" name="Picture 6">
            <a:extLst>
              <a:ext uri="{FF2B5EF4-FFF2-40B4-BE49-F238E27FC236}">
                <a16:creationId xmlns:a16="http://schemas.microsoft.com/office/drawing/2014/main" id="{644F28AB-8AF5-437F-A837-1F302F0A397A}"/>
              </a:ext>
            </a:extLst>
          </p:cNvPr>
          <p:cNvPicPr>
            <a:picLocks noChangeAspect="1"/>
          </p:cNvPicPr>
          <p:nvPr/>
        </p:nvPicPr>
        <p:blipFill>
          <a:blip r:embed="rId3"/>
          <a:stretch>
            <a:fillRect/>
          </a:stretch>
        </p:blipFill>
        <p:spPr>
          <a:xfrm>
            <a:off x="3323124" y="2913523"/>
            <a:ext cx="5381625" cy="638175"/>
          </a:xfrm>
          <a:prstGeom prst="rect">
            <a:avLst/>
          </a:prstGeom>
        </p:spPr>
      </p:pic>
      <p:pic>
        <p:nvPicPr>
          <p:cNvPr id="8" name="Picture 7">
            <a:extLst>
              <a:ext uri="{FF2B5EF4-FFF2-40B4-BE49-F238E27FC236}">
                <a16:creationId xmlns:a16="http://schemas.microsoft.com/office/drawing/2014/main" id="{1AE749ED-B770-40F2-A9EF-6A836F6FEA02}"/>
              </a:ext>
            </a:extLst>
          </p:cNvPr>
          <p:cNvPicPr>
            <a:picLocks noChangeAspect="1"/>
          </p:cNvPicPr>
          <p:nvPr/>
        </p:nvPicPr>
        <p:blipFill>
          <a:blip r:embed="rId4"/>
          <a:stretch>
            <a:fillRect/>
          </a:stretch>
        </p:blipFill>
        <p:spPr>
          <a:xfrm>
            <a:off x="3323124" y="4139304"/>
            <a:ext cx="5819775" cy="657225"/>
          </a:xfrm>
          <a:prstGeom prst="rect">
            <a:avLst/>
          </a:prstGeom>
        </p:spPr>
      </p:pic>
      <p:pic>
        <p:nvPicPr>
          <p:cNvPr id="9" name="Picture 8">
            <a:extLst>
              <a:ext uri="{FF2B5EF4-FFF2-40B4-BE49-F238E27FC236}">
                <a16:creationId xmlns:a16="http://schemas.microsoft.com/office/drawing/2014/main" id="{FB59B00E-6B1F-405C-B037-7A924BC4483C}"/>
              </a:ext>
            </a:extLst>
          </p:cNvPr>
          <p:cNvPicPr>
            <a:picLocks noChangeAspect="1"/>
          </p:cNvPicPr>
          <p:nvPr/>
        </p:nvPicPr>
        <p:blipFill>
          <a:blip r:embed="rId5"/>
          <a:stretch>
            <a:fillRect/>
          </a:stretch>
        </p:blipFill>
        <p:spPr>
          <a:xfrm>
            <a:off x="3799330" y="5016063"/>
            <a:ext cx="4067175" cy="514350"/>
          </a:xfrm>
          <a:prstGeom prst="rect">
            <a:avLst/>
          </a:prstGeom>
        </p:spPr>
      </p:pic>
    </p:spTree>
    <p:extLst>
      <p:ext uri="{BB962C8B-B14F-4D97-AF65-F5344CB8AC3E}">
        <p14:creationId xmlns:p14="http://schemas.microsoft.com/office/powerpoint/2010/main" val="323669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D3B0-035C-4357-B298-A876A496452D}"/>
              </a:ext>
            </a:extLst>
          </p:cNvPr>
          <p:cNvSpPr>
            <a:spLocks noGrp="1"/>
          </p:cNvSpPr>
          <p:nvPr>
            <p:ph type="title"/>
          </p:nvPr>
        </p:nvSpPr>
        <p:spPr/>
        <p:txBody>
          <a:bodyPr/>
          <a:lstStyle/>
          <a:p>
            <a:r>
              <a:rPr lang="en-GB" dirty="0"/>
              <a:t>Summary statistics of decision times per type.</a:t>
            </a:r>
          </a:p>
        </p:txBody>
      </p:sp>
      <p:pic>
        <p:nvPicPr>
          <p:cNvPr id="4" name="Content Placeholder 3">
            <a:extLst>
              <a:ext uri="{FF2B5EF4-FFF2-40B4-BE49-F238E27FC236}">
                <a16:creationId xmlns:a16="http://schemas.microsoft.com/office/drawing/2014/main" id="{67BBEB87-19C4-41D8-A5E2-BE0DF9DC4EFB}"/>
              </a:ext>
            </a:extLst>
          </p:cNvPr>
          <p:cNvPicPr>
            <a:picLocks noGrp="1" noChangeAspect="1"/>
          </p:cNvPicPr>
          <p:nvPr>
            <p:ph idx="1"/>
          </p:nvPr>
        </p:nvPicPr>
        <p:blipFill>
          <a:blip r:embed="rId2"/>
          <a:stretch>
            <a:fillRect/>
          </a:stretch>
        </p:blipFill>
        <p:spPr>
          <a:xfrm>
            <a:off x="677863" y="2951271"/>
            <a:ext cx="8596312" cy="2300071"/>
          </a:xfrm>
          <a:prstGeom prst="rect">
            <a:avLst/>
          </a:prstGeom>
        </p:spPr>
      </p:pic>
      <p:sp>
        <p:nvSpPr>
          <p:cNvPr id="5" name="Rectangle 4">
            <a:extLst>
              <a:ext uri="{FF2B5EF4-FFF2-40B4-BE49-F238E27FC236}">
                <a16:creationId xmlns:a16="http://schemas.microsoft.com/office/drawing/2014/main" id="{B0DB3D12-C745-4BC0-A48B-8DF2A2B23880}"/>
              </a:ext>
            </a:extLst>
          </p:cNvPr>
          <p:cNvSpPr/>
          <p:nvPr/>
        </p:nvSpPr>
        <p:spPr>
          <a:xfrm>
            <a:off x="677334" y="5251342"/>
            <a:ext cx="8596668" cy="923330"/>
          </a:xfrm>
          <a:prstGeom prst="rect">
            <a:avLst/>
          </a:prstGeom>
        </p:spPr>
        <p:txBody>
          <a:bodyPr wrap="square">
            <a:spAutoFit/>
          </a:bodyPr>
          <a:lstStyle/>
          <a:p>
            <a:r>
              <a:rPr lang="en-US" dirty="0"/>
              <a:t>These statistics  suggest that there are significant pairwise differences in the variances but not in the means of the decision times for EU, SM and RD subjects. This holds for both the estimation and the validation samples.</a:t>
            </a:r>
            <a:endParaRPr lang="en-GB" dirty="0"/>
          </a:p>
        </p:txBody>
      </p:sp>
    </p:spTree>
    <p:extLst>
      <p:ext uri="{BB962C8B-B14F-4D97-AF65-F5344CB8AC3E}">
        <p14:creationId xmlns:p14="http://schemas.microsoft.com/office/powerpoint/2010/main" val="418824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54A2-9F98-41D0-8728-E422E9C54C15}"/>
              </a:ext>
            </a:extLst>
          </p:cNvPr>
          <p:cNvSpPr>
            <a:spLocks noGrp="1"/>
          </p:cNvSpPr>
          <p:nvPr>
            <p:ph type="title"/>
          </p:nvPr>
        </p:nvSpPr>
        <p:spPr/>
        <p:txBody>
          <a:bodyPr/>
          <a:lstStyle/>
          <a:p>
            <a:r>
              <a:rPr lang="en-GB" dirty="0"/>
              <a:t>The econometric model of decision time</a:t>
            </a:r>
          </a:p>
        </p:txBody>
      </p:sp>
      <p:pic>
        <p:nvPicPr>
          <p:cNvPr id="7" name="Content Placeholder 6">
            <a:extLst>
              <a:ext uri="{FF2B5EF4-FFF2-40B4-BE49-F238E27FC236}">
                <a16:creationId xmlns:a16="http://schemas.microsoft.com/office/drawing/2014/main" id="{EF1F7653-AB9E-457F-B3D7-829F3E74ED00}"/>
              </a:ext>
            </a:extLst>
          </p:cNvPr>
          <p:cNvPicPr>
            <a:picLocks noGrp="1" noChangeAspect="1"/>
          </p:cNvPicPr>
          <p:nvPr>
            <p:ph idx="1"/>
          </p:nvPr>
        </p:nvPicPr>
        <p:blipFill>
          <a:blip r:embed="rId2"/>
          <a:stretch>
            <a:fillRect/>
          </a:stretch>
        </p:blipFill>
        <p:spPr>
          <a:xfrm>
            <a:off x="677334" y="1534227"/>
            <a:ext cx="9662420" cy="3789546"/>
          </a:xfrm>
          <a:prstGeom prst="rect">
            <a:avLst/>
          </a:prstGeom>
        </p:spPr>
      </p:pic>
    </p:spTree>
    <p:extLst>
      <p:ext uri="{BB962C8B-B14F-4D97-AF65-F5344CB8AC3E}">
        <p14:creationId xmlns:p14="http://schemas.microsoft.com/office/powerpoint/2010/main" val="39503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D38066-2541-4830-B286-D7B1E49B301E}"/>
              </a:ext>
            </a:extLst>
          </p:cNvPr>
          <p:cNvPicPr>
            <a:picLocks noChangeAspect="1"/>
          </p:cNvPicPr>
          <p:nvPr/>
        </p:nvPicPr>
        <p:blipFill>
          <a:blip r:embed="rId2"/>
          <a:stretch>
            <a:fillRect/>
          </a:stretch>
        </p:blipFill>
        <p:spPr>
          <a:xfrm>
            <a:off x="2001716" y="433386"/>
            <a:ext cx="5257800" cy="5686425"/>
          </a:xfrm>
          <a:prstGeom prst="rect">
            <a:avLst/>
          </a:prstGeom>
        </p:spPr>
      </p:pic>
    </p:spTree>
    <p:extLst>
      <p:ext uri="{BB962C8B-B14F-4D97-AF65-F5344CB8AC3E}">
        <p14:creationId xmlns:p14="http://schemas.microsoft.com/office/powerpoint/2010/main" val="427854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E2793B5-C09D-4ADF-93B2-0331274BE57D}"/>
              </a:ext>
            </a:extLst>
          </p:cNvPr>
          <p:cNvPicPr>
            <a:picLocks noChangeAspect="1"/>
          </p:cNvPicPr>
          <p:nvPr/>
        </p:nvPicPr>
        <p:blipFill>
          <a:blip r:embed="rId2"/>
          <a:stretch>
            <a:fillRect/>
          </a:stretch>
        </p:blipFill>
        <p:spPr>
          <a:xfrm>
            <a:off x="1965133" y="0"/>
            <a:ext cx="5191125" cy="6724650"/>
          </a:xfrm>
          <a:prstGeom prst="rect">
            <a:avLst/>
          </a:prstGeom>
        </p:spPr>
      </p:pic>
    </p:spTree>
    <p:extLst>
      <p:ext uri="{BB962C8B-B14F-4D97-AF65-F5344CB8AC3E}">
        <p14:creationId xmlns:p14="http://schemas.microsoft.com/office/powerpoint/2010/main" val="244335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62C9-A77A-45DC-B041-4BFBFE18463B}"/>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3E7809E7-F046-4B96-A8CB-3844C35D926D}"/>
              </a:ext>
            </a:extLst>
          </p:cNvPr>
          <p:cNvSpPr>
            <a:spLocks noGrp="1"/>
          </p:cNvSpPr>
          <p:nvPr>
            <p:ph idx="1"/>
          </p:nvPr>
        </p:nvSpPr>
        <p:spPr/>
        <p:txBody>
          <a:bodyPr>
            <a:normAutofit fontScale="85000" lnSpcReduction="10000"/>
          </a:bodyPr>
          <a:lstStyle/>
          <a:p>
            <a:r>
              <a:rPr lang="en-US" b="1" dirty="0"/>
              <a:t>Result 1</a:t>
            </a:r>
            <a:r>
              <a:rPr lang="en-US" dirty="0"/>
              <a:t>: </a:t>
            </a:r>
            <a:r>
              <a:rPr lang="en-US" b="1" dirty="0"/>
              <a:t>Experience</a:t>
            </a:r>
            <a:r>
              <a:rPr lang="en-US" dirty="0"/>
              <a:t> significantly reduces decision time both across and within tasks for all the types. This result is in line with our expectations and with the sequential effect described by Drift Diffusion Models.</a:t>
            </a:r>
          </a:p>
          <a:p>
            <a:r>
              <a:rPr lang="en-US" b="1" dirty="0"/>
              <a:t>Result 2:</a:t>
            </a:r>
            <a:r>
              <a:rPr lang="en-US" dirty="0"/>
              <a:t> A task appears more </a:t>
            </a:r>
            <a:r>
              <a:rPr lang="en-US" b="1" dirty="0"/>
              <a:t>complex</a:t>
            </a:r>
            <a:r>
              <a:rPr lang="en-US" dirty="0"/>
              <a:t>, so requiring a higher cognitive effort and increasing decision time, the higher the number of balls it contains. The same holds for the dimensionality of the first-stage lotteries. Rather surprisingly, the number of priors reduces the cognitive load for RD types, and consequently their decision times. The symmetry of the two-stage </a:t>
            </a:r>
            <a:r>
              <a:rPr lang="en-GB" dirty="0"/>
              <a:t>lotteries expedites decisions. </a:t>
            </a:r>
          </a:p>
          <a:p>
            <a:r>
              <a:rPr lang="en-US" b="1" dirty="0"/>
              <a:t>Result 3</a:t>
            </a:r>
            <a:r>
              <a:rPr lang="en-US" dirty="0"/>
              <a:t>: Objective </a:t>
            </a:r>
            <a:r>
              <a:rPr lang="en-US" b="1" dirty="0"/>
              <a:t>similarity</a:t>
            </a:r>
            <a:r>
              <a:rPr lang="en-US" dirty="0"/>
              <a:t> is extremely relevant for SM subjects while RD subjects are affected only partially. It has no significant effects on decision time for EU and AM types. </a:t>
            </a:r>
          </a:p>
          <a:p>
            <a:r>
              <a:rPr lang="en-US" b="1" dirty="0"/>
              <a:t>Result 4</a:t>
            </a:r>
            <a:r>
              <a:rPr lang="en-US" dirty="0"/>
              <a:t>: The utility gap between the two two-stage lotteries in a decision problem and its powers, representing </a:t>
            </a:r>
            <a:r>
              <a:rPr lang="en-US" b="1" dirty="0"/>
              <a:t>closeness to indifference</a:t>
            </a:r>
            <a:r>
              <a:rPr lang="en-US" dirty="0"/>
              <a:t>, have a statistically significant effect on the decision times of EU, SM and RD subjects. As the utility gap grows, these subjects tend to reduce their decision times, although the effect is very strong for RD and mild for EU subjects. Closeness to indifference seems to be irrelevant for AM subjects.</a:t>
            </a:r>
            <a:endParaRPr lang="en-GB" dirty="0"/>
          </a:p>
        </p:txBody>
      </p:sp>
    </p:spTree>
    <p:extLst>
      <p:ext uri="{BB962C8B-B14F-4D97-AF65-F5344CB8AC3E}">
        <p14:creationId xmlns:p14="http://schemas.microsoft.com/office/powerpoint/2010/main" val="60722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239E9-2A1A-4200-8A5F-8E7A23A5A313}"/>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098D2217-9092-4E72-9897-157DD49D28C8}"/>
              </a:ext>
            </a:extLst>
          </p:cNvPr>
          <p:cNvSpPr>
            <a:spLocks noGrp="1"/>
          </p:cNvSpPr>
          <p:nvPr>
            <p:ph idx="1"/>
          </p:nvPr>
        </p:nvSpPr>
        <p:spPr/>
        <p:txBody>
          <a:bodyPr/>
          <a:lstStyle/>
          <a:p>
            <a:pPr marL="76200" algn="just">
              <a:spcBef>
                <a:spcPts val="910"/>
              </a:spcBef>
            </a:pPr>
            <a:r>
              <a:rPr lang="en-GB" dirty="0">
                <a:latin typeface="+mj-lt"/>
              </a:rPr>
              <a:t>This is a follow-up to the paper </a:t>
            </a:r>
            <a:r>
              <a:rPr lang="en-US" spc="-5" dirty="0">
                <a:latin typeface="+mj-lt"/>
                <a:ea typeface="Calibri" panose="020F0502020204030204" pitchFamily="34" charset="0"/>
              </a:rPr>
              <a:t>Conte,</a:t>
            </a:r>
            <a:r>
              <a:rPr lang="en-US" spc="-50" dirty="0">
                <a:latin typeface="+mj-lt"/>
                <a:ea typeface="Calibri" panose="020F0502020204030204" pitchFamily="34" charset="0"/>
              </a:rPr>
              <a:t> </a:t>
            </a:r>
            <a:r>
              <a:rPr lang="en-US" spc="-5" dirty="0">
                <a:latin typeface="+mj-lt"/>
                <a:ea typeface="Calibri" panose="020F0502020204030204" pitchFamily="34" charset="0"/>
              </a:rPr>
              <a:t>A.</a:t>
            </a:r>
            <a:r>
              <a:rPr lang="en-US" spc="-55" dirty="0">
                <a:latin typeface="+mj-lt"/>
                <a:ea typeface="Calibri" panose="020F0502020204030204" pitchFamily="34" charset="0"/>
              </a:rPr>
              <a:t> </a:t>
            </a:r>
            <a:r>
              <a:rPr lang="en-US" spc="-5" dirty="0">
                <a:latin typeface="+mj-lt"/>
                <a:ea typeface="Calibri" panose="020F0502020204030204" pitchFamily="34" charset="0"/>
              </a:rPr>
              <a:t>and</a:t>
            </a:r>
            <a:r>
              <a:rPr lang="en-US" spc="-50" dirty="0">
                <a:latin typeface="+mj-lt"/>
                <a:ea typeface="Calibri" panose="020F0502020204030204" pitchFamily="34" charset="0"/>
              </a:rPr>
              <a:t> </a:t>
            </a:r>
            <a:r>
              <a:rPr lang="en-US" spc="-5" dirty="0">
                <a:latin typeface="+mj-lt"/>
                <a:ea typeface="Calibri" panose="020F0502020204030204" pitchFamily="34" charset="0"/>
              </a:rPr>
              <a:t>Hey,</a:t>
            </a:r>
            <a:r>
              <a:rPr lang="en-US" spc="-50" dirty="0">
                <a:latin typeface="+mj-lt"/>
                <a:ea typeface="Calibri" panose="020F0502020204030204" pitchFamily="34" charset="0"/>
              </a:rPr>
              <a:t> </a:t>
            </a:r>
            <a:r>
              <a:rPr lang="en-US" spc="-5" dirty="0">
                <a:latin typeface="+mj-lt"/>
                <a:ea typeface="Calibri" panose="020F0502020204030204" pitchFamily="34" charset="0"/>
              </a:rPr>
              <a:t>J.</a:t>
            </a:r>
            <a:r>
              <a:rPr lang="en-US" spc="-55" dirty="0">
                <a:latin typeface="+mj-lt"/>
                <a:ea typeface="Calibri" panose="020F0502020204030204" pitchFamily="34" charset="0"/>
              </a:rPr>
              <a:t> </a:t>
            </a:r>
            <a:r>
              <a:rPr lang="en-US" spc="-5" dirty="0">
                <a:latin typeface="+mj-lt"/>
                <a:ea typeface="Calibri" panose="020F0502020204030204" pitchFamily="34" charset="0"/>
              </a:rPr>
              <a:t>(2013).</a:t>
            </a:r>
            <a:r>
              <a:rPr lang="en-US" spc="20" dirty="0">
                <a:latin typeface="+mj-lt"/>
                <a:ea typeface="Calibri" panose="020F0502020204030204" pitchFamily="34" charset="0"/>
              </a:rPr>
              <a:t> </a:t>
            </a:r>
            <a:r>
              <a:rPr lang="en-US" spc="-5" dirty="0">
                <a:latin typeface="+mj-lt"/>
                <a:ea typeface="Calibri" panose="020F0502020204030204" pitchFamily="34" charset="0"/>
              </a:rPr>
              <a:t>Assessing</a:t>
            </a:r>
            <a:r>
              <a:rPr lang="en-US" spc="-55" dirty="0">
                <a:latin typeface="+mj-lt"/>
                <a:ea typeface="Calibri" panose="020F0502020204030204" pitchFamily="34" charset="0"/>
              </a:rPr>
              <a:t> </a:t>
            </a:r>
            <a:r>
              <a:rPr lang="en-US" spc="-5" dirty="0">
                <a:latin typeface="+mj-lt"/>
                <a:ea typeface="Calibri" panose="020F0502020204030204" pitchFamily="34" charset="0"/>
              </a:rPr>
              <a:t>multiple</a:t>
            </a:r>
            <a:r>
              <a:rPr lang="en-US" spc="-50" dirty="0">
                <a:latin typeface="+mj-lt"/>
                <a:ea typeface="Calibri" panose="020F0502020204030204" pitchFamily="34" charset="0"/>
              </a:rPr>
              <a:t> </a:t>
            </a:r>
            <a:r>
              <a:rPr lang="en-US" spc="-5" dirty="0">
                <a:latin typeface="+mj-lt"/>
                <a:ea typeface="Calibri" panose="020F0502020204030204" pitchFamily="34" charset="0"/>
              </a:rPr>
              <a:t>prior</a:t>
            </a:r>
            <a:r>
              <a:rPr lang="en-US" spc="-55" dirty="0">
                <a:latin typeface="+mj-lt"/>
                <a:ea typeface="Calibri" panose="020F0502020204030204" pitchFamily="34" charset="0"/>
              </a:rPr>
              <a:t> </a:t>
            </a:r>
            <a:r>
              <a:rPr lang="en-US" spc="-5" dirty="0">
                <a:latin typeface="+mj-lt"/>
                <a:ea typeface="Calibri" panose="020F0502020204030204" pitchFamily="34" charset="0"/>
              </a:rPr>
              <a:t>models</a:t>
            </a:r>
            <a:r>
              <a:rPr lang="en-US" spc="-50" dirty="0">
                <a:latin typeface="+mj-lt"/>
                <a:ea typeface="Calibri" panose="020F0502020204030204" pitchFamily="34" charset="0"/>
              </a:rPr>
              <a:t> </a:t>
            </a:r>
            <a:r>
              <a:rPr lang="en-US" dirty="0">
                <a:latin typeface="+mj-lt"/>
                <a:ea typeface="Calibri" panose="020F0502020204030204" pitchFamily="34" charset="0"/>
              </a:rPr>
              <a:t>of</a:t>
            </a:r>
            <a:r>
              <a:rPr lang="en-US" spc="-55" dirty="0">
                <a:latin typeface="+mj-lt"/>
                <a:ea typeface="Calibri" panose="020F0502020204030204" pitchFamily="34" charset="0"/>
              </a:rPr>
              <a:t> </a:t>
            </a:r>
            <a:r>
              <a:rPr lang="en-US" dirty="0">
                <a:latin typeface="+mj-lt"/>
                <a:ea typeface="Calibri" panose="020F0502020204030204" pitchFamily="34" charset="0"/>
              </a:rPr>
              <a:t>behaviour</a:t>
            </a:r>
            <a:r>
              <a:rPr lang="en-US" spc="-50" dirty="0">
                <a:latin typeface="+mj-lt"/>
                <a:ea typeface="Calibri" panose="020F0502020204030204" pitchFamily="34" charset="0"/>
              </a:rPr>
              <a:t> </a:t>
            </a:r>
            <a:r>
              <a:rPr lang="en-US" dirty="0">
                <a:latin typeface="+mj-lt"/>
                <a:ea typeface="Calibri" panose="020F0502020204030204" pitchFamily="34" charset="0"/>
              </a:rPr>
              <a:t>under</a:t>
            </a:r>
            <a:r>
              <a:rPr lang="en-US" spc="-55" dirty="0">
                <a:latin typeface="+mj-lt"/>
                <a:ea typeface="Calibri" panose="020F0502020204030204" pitchFamily="34" charset="0"/>
              </a:rPr>
              <a:t> </a:t>
            </a:r>
            <a:r>
              <a:rPr lang="en-US" dirty="0">
                <a:latin typeface="+mj-lt"/>
                <a:ea typeface="Calibri" panose="020F0502020204030204" pitchFamily="34" charset="0"/>
              </a:rPr>
              <a:t>ambiguity.</a:t>
            </a:r>
            <a:r>
              <a:rPr lang="en-GB" dirty="0">
                <a:latin typeface="+mj-lt"/>
                <a:ea typeface="Calibri" panose="020F0502020204030204" pitchFamily="34" charset="0"/>
              </a:rPr>
              <a:t> </a:t>
            </a:r>
            <a:r>
              <a:rPr lang="en-US" i="1" dirty="0">
                <a:latin typeface="+mj-lt"/>
                <a:ea typeface="Calibri" panose="020F0502020204030204" pitchFamily="34" charset="0"/>
              </a:rPr>
              <a:t>Journal</a:t>
            </a:r>
            <a:r>
              <a:rPr lang="en-US" i="1" spc="150" dirty="0">
                <a:latin typeface="+mj-lt"/>
                <a:ea typeface="Calibri" panose="020F0502020204030204" pitchFamily="34" charset="0"/>
              </a:rPr>
              <a:t> </a:t>
            </a:r>
            <a:r>
              <a:rPr lang="en-US" i="1" dirty="0">
                <a:latin typeface="+mj-lt"/>
                <a:ea typeface="Calibri" panose="020F0502020204030204" pitchFamily="34" charset="0"/>
              </a:rPr>
              <a:t>of</a:t>
            </a:r>
            <a:r>
              <a:rPr lang="en-US" i="1" spc="150" dirty="0">
                <a:latin typeface="+mj-lt"/>
                <a:ea typeface="Calibri" panose="020F0502020204030204" pitchFamily="34" charset="0"/>
              </a:rPr>
              <a:t> </a:t>
            </a:r>
            <a:r>
              <a:rPr lang="en-US" i="1" dirty="0">
                <a:latin typeface="+mj-lt"/>
                <a:ea typeface="Calibri" panose="020F0502020204030204" pitchFamily="34" charset="0"/>
              </a:rPr>
              <a:t>Risk</a:t>
            </a:r>
            <a:r>
              <a:rPr lang="en-US" i="1" spc="150" dirty="0">
                <a:latin typeface="+mj-lt"/>
                <a:ea typeface="Calibri" panose="020F0502020204030204" pitchFamily="34" charset="0"/>
              </a:rPr>
              <a:t> </a:t>
            </a:r>
            <a:r>
              <a:rPr lang="en-US" i="1" dirty="0">
                <a:latin typeface="+mj-lt"/>
                <a:ea typeface="Calibri" panose="020F0502020204030204" pitchFamily="34" charset="0"/>
              </a:rPr>
              <a:t>and</a:t>
            </a:r>
            <a:r>
              <a:rPr lang="en-US" i="1" spc="155" dirty="0">
                <a:latin typeface="+mj-lt"/>
                <a:ea typeface="Calibri" panose="020F0502020204030204" pitchFamily="34" charset="0"/>
              </a:rPr>
              <a:t> </a:t>
            </a:r>
            <a:r>
              <a:rPr lang="en-US" i="1" dirty="0">
                <a:latin typeface="+mj-lt"/>
                <a:ea typeface="Calibri" panose="020F0502020204030204" pitchFamily="34" charset="0"/>
              </a:rPr>
              <a:t>Uncertainty</a:t>
            </a:r>
            <a:r>
              <a:rPr lang="en-US" dirty="0">
                <a:latin typeface="+mj-lt"/>
                <a:ea typeface="Calibri" panose="020F0502020204030204" pitchFamily="34" charset="0"/>
              </a:rPr>
              <a:t>,</a:t>
            </a:r>
            <a:r>
              <a:rPr lang="en-US" spc="125" dirty="0">
                <a:latin typeface="+mj-lt"/>
                <a:ea typeface="Calibri" panose="020F0502020204030204" pitchFamily="34" charset="0"/>
              </a:rPr>
              <a:t> </a:t>
            </a:r>
            <a:r>
              <a:rPr lang="en-US" dirty="0">
                <a:latin typeface="+mj-lt"/>
                <a:ea typeface="Calibri" panose="020F0502020204030204" pitchFamily="34" charset="0"/>
              </a:rPr>
              <a:t>46(2):113–132 – from now on C&amp;H.</a:t>
            </a:r>
          </a:p>
          <a:p>
            <a:pPr marL="76200" algn="just">
              <a:spcBef>
                <a:spcPts val="910"/>
              </a:spcBef>
            </a:pPr>
            <a:r>
              <a:rPr lang="en-US" dirty="0">
                <a:latin typeface="+mj-lt"/>
              </a:rPr>
              <a:t>C&amp;H categorized individual subjects as being of one of four types (of decision-maker) — Expected Utility, Smooth, Rank Dependent and Alpha MaxMin — by using the </a:t>
            </a:r>
            <a:r>
              <a:rPr lang="en-US" i="1" dirty="0">
                <a:latin typeface="+mj-lt"/>
              </a:rPr>
              <a:t>decisions </a:t>
            </a:r>
            <a:r>
              <a:rPr lang="en-US" dirty="0">
                <a:latin typeface="+mj-lt"/>
              </a:rPr>
              <a:t>of the subjects, but did not look at the </a:t>
            </a:r>
            <a:r>
              <a:rPr lang="en-US" i="1" dirty="0">
                <a:latin typeface="+mj-lt"/>
              </a:rPr>
              <a:t>decision times </a:t>
            </a:r>
            <a:r>
              <a:rPr lang="en-US" dirty="0">
                <a:latin typeface="+mj-lt"/>
              </a:rPr>
              <a:t>of the different types. We take as given the categorization identified by C&amp;H, and explore whether the classification can explain the decision times of the subjects. </a:t>
            </a:r>
          </a:p>
          <a:p>
            <a:pPr marL="76200" algn="just">
              <a:spcBef>
                <a:spcPts val="910"/>
              </a:spcBef>
            </a:pPr>
            <a:r>
              <a:rPr lang="en-US" dirty="0"/>
              <a:t>This paper is the first to investigate the heterogeneity of decision times based on a classification of subjects into different types in an ambiguous (rather than risky) decision context.</a:t>
            </a:r>
            <a:endParaRPr lang="en-GB" dirty="0"/>
          </a:p>
          <a:p>
            <a:pPr marL="76200" algn="just">
              <a:spcBef>
                <a:spcPts val="910"/>
              </a:spcBef>
            </a:pPr>
            <a:endParaRPr lang="en-GB" dirty="0">
              <a:latin typeface="+mj-lt"/>
              <a:ea typeface="Calibri" panose="020F0502020204030204" pitchFamily="34" charset="0"/>
            </a:endParaRPr>
          </a:p>
          <a:p>
            <a:endParaRPr lang="en-GB" dirty="0"/>
          </a:p>
        </p:txBody>
      </p:sp>
    </p:spTree>
    <p:extLst>
      <p:ext uri="{BB962C8B-B14F-4D97-AF65-F5344CB8AC3E}">
        <p14:creationId xmlns:p14="http://schemas.microsoft.com/office/powerpoint/2010/main" val="91612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2B68C-76B9-47CB-8ADE-B1829676B121}"/>
              </a:ext>
            </a:extLst>
          </p:cNvPr>
          <p:cNvSpPr>
            <a:spLocks noGrp="1"/>
          </p:cNvSpPr>
          <p:nvPr>
            <p:ph type="title"/>
          </p:nvPr>
        </p:nvSpPr>
        <p:spPr/>
        <p:txBody>
          <a:bodyPr/>
          <a:lstStyle/>
          <a:p>
            <a:r>
              <a:rPr lang="en-US" dirty="0"/>
              <a:t>Validation of decision times across types</a:t>
            </a:r>
            <a:endParaRPr lang="en-GB" dirty="0"/>
          </a:p>
        </p:txBody>
      </p:sp>
      <p:sp>
        <p:nvSpPr>
          <p:cNvPr id="3" name="Content Placeholder 2">
            <a:extLst>
              <a:ext uri="{FF2B5EF4-FFF2-40B4-BE49-F238E27FC236}">
                <a16:creationId xmlns:a16="http://schemas.microsoft.com/office/drawing/2014/main" id="{3683ED2F-90A5-47D4-9DCF-A06399B96D4B}"/>
              </a:ext>
            </a:extLst>
          </p:cNvPr>
          <p:cNvSpPr>
            <a:spLocks noGrp="1"/>
          </p:cNvSpPr>
          <p:nvPr>
            <p:ph idx="1"/>
          </p:nvPr>
        </p:nvSpPr>
        <p:spPr/>
        <p:txBody>
          <a:bodyPr/>
          <a:lstStyle/>
          <a:p>
            <a:r>
              <a:rPr lang="en-US" dirty="0"/>
              <a:t>Here we describe a validation exercise that enables us to test whether the decision times of a certain type of decision-maker under ambiguity are best predicted by the model of decision time estimated for that type with respect to that estimated for the other types.</a:t>
            </a:r>
          </a:p>
          <a:p>
            <a:r>
              <a:rPr lang="en-US" dirty="0"/>
              <a:t>The following table  displays the results of this exercise. For the validation sample of each of the types, the aforementioned joint null hypothesis cannot be rejected always when the predicting model is that of the corresponding type, which is also the case with the highest </a:t>
            </a:r>
            <a:r>
              <a:rPr lang="en-US" i="1" dirty="0"/>
              <a:t>R</a:t>
            </a:r>
            <a:r>
              <a:rPr lang="en-US" i="1" baseline="30000" dirty="0"/>
              <a:t>2</a:t>
            </a:r>
            <a:r>
              <a:rPr lang="en-US" dirty="0"/>
              <a:t> when the joint null cannot be rejected for more than one predicting model (namely, predictors EU and SM for the EU validation data and RD and AM for the RD validation data). The RMSE criterion always indicates the best predictor of decision time for a particular type is the model specific to that type.</a:t>
            </a:r>
            <a:endParaRPr lang="en-GB" dirty="0"/>
          </a:p>
        </p:txBody>
      </p:sp>
    </p:spTree>
    <p:extLst>
      <p:ext uri="{BB962C8B-B14F-4D97-AF65-F5344CB8AC3E}">
        <p14:creationId xmlns:p14="http://schemas.microsoft.com/office/powerpoint/2010/main" val="358178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C12C39E-DAFB-4062-9851-5484D6FEAC86}"/>
              </a:ext>
            </a:extLst>
          </p:cNvPr>
          <p:cNvPicPr>
            <a:picLocks noChangeAspect="1"/>
          </p:cNvPicPr>
          <p:nvPr/>
        </p:nvPicPr>
        <p:blipFill>
          <a:blip r:embed="rId2"/>
          <a:stretch>
            <a:fillRect/>
          </a:stretch>
        </p:blipFill>
        <p:spPr>
          <a:xfrm>
            <a:off x="1312985" y="974480"/>
            <a:ext cx="7395063" cy="5625612"/>
          </a:xfrm>
          <a:prstGeom prst="rect">
            <a:avLst/>
          </a:prstGeom>
        </p:spPr>
      </p:pic>
    </p:spTree>
    <p:extLst>
      <p:ext uri="{BB962C8B-B14F-4D97-AF65-F5344CB8AC3E}">
        <p14:creationId xmlns:p14="http://schemas.microsoft.com/office/powerpoint/2010/main" val="375308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92CFE-C5DA-4F36-903E-37FAE6D03112}"/>
              </a:ext>
            </a:extLst>
          </p:cNvPr>
          <p:cNvSpPr>
            <a:spLocks noGrp="1"/>
          </p:cNvSpPr>
          <p:nvPr>
            <p:ph type="title"/>
          </p:nvPr>
        </p:nvSpPr>
        <p:spPr/>
        <p:txBody>
          <a:bodyPr/>
          <a:lstStyle/>
          <a:p>
            <a:r>
              <a:rPr lang="en-GB" dirty="0"/>
              <a:t>Conclusion 1</a:t>
            </a:r>
          </a:p>
        </p:txBody>
      </p:sp>
      <p:sp>
        <p:nvSpPr>
          <p:cNvPr id="3" name="Content Placeholder 2">
            <a:extLst>
              <a:ext uri="{FF2B5EF4-FFF2-40B4-BE49-F238E27FC236}">
                <a16:creationId xmlns:a16="http://schemas.microsoft.com/office/drawing/2014/main" id="{21400D5C-9C26-4F3C-BD80-B7C89D6D76F4}"/>
              </a:ext>
            </a:extLst>
          </p:cNvPr>
          <p:cNvSpPr>
            <a:spLocks noGrp="1"/>
          </p:cNvSpPr>
          <p:nvPr>
            <p:ph idx="1"/>
          </p:nvPr>
        </p:nvSpPr>
        <p:spPr>
          <a:xfrm>
            <a:off x="677334" y="2209575"/>
            <a:ext cx="8596668" cy="3880773"/>
          </a:xfrm>
        </p:spPr>
        <p:txBody>
          <a:bodyPr/>
          <a:lstStyle/>
          <a:p>
            <a:r>
              <a:rPr lang="en-US" dirty="0"/>
              <a:t>At first sight, decision times seem not to differ between types greatly, as shown by the summary statistics in the summary table above. However, when considering the various factors that could influence decision time, following the econometric analysis by Moffatt (2015), we discover significant differences between decision types. These differences are evident in how decision types allocate time to factors such as experience, complexity, similarity, and closeness to indifference,</a:t>
            </a:r>
          </a:p>
          <a:p>
            <a:r>
              <a:rPr lang="en-US" dirty="0"/>
              <a:t>Rather obviously, decision time decreases, at a decreasing rate, throughout the experiment for all types of subjects. What is interesting is that not only do different types have different preference functionals, but they also seem to be processing the problems differently. Indeed there seems to be a connection between the type of the subjects and the way they allocate their decision time. </a:t>
            </a:r>
            <a:endParaRPr lang="en-GB" dirty="0"/>
          </a:p>
        </p:txBody>
      </p:sp>
    </p:spTree>
    <p:extLst>
      <p:ext uri="{BB962C8B-B14F-4D97-AF65-F5344CB8AC3E}">
        <p14:creationId xmlns:p14="http://schemas.microsoft.com/office/powerpoint/2010/main" val="174012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6CAD1-BD07-4100-A648-690F32FF9AC9}"/>
              </a:ext>
            </a:extLst>
          </p:cNvPr>
          <p:cNvSpPr>
            <a:spLocks noGrp="1"/>
          </p:cNvSpPr>
          <p:nvPr>
            <p:ph type="title"/>
          </p:nvPr>
        </p:nvSpPr>
        <p:spPr/>
        <p:txBody>
          <a:bodyPr/>
          <a:lstStyle/>
          <a:p>
            <a:r>
              <a:rPr lang="en-GB" dirty="0"/>
              <a:t>Conclusion 2</a:t>
            </a:r>
          </a:p>
        </p:txBody>
      </p:sp>
      <p:sp>
        <p:nvSpPr>
          <p:cNvPr id="3" name="Content Placeholder 2">
            <a:extLst>
              <a:ext uri="{FF2B5EF4-FFF2-40B4-BE49-F238E27FC236}">
                <a16:creationId xmlns:a16="http://schemas.microsoft.com/office/drawing/2014/main" id="{A2DFBCD6-109B-4E30-8DE7-A03335E6CAAE}"/>
              </a:ext>
            </a:extLst>
          </p:cNvPr>
          <p:cNvSpPr>
            <a:spLocks noGrp="1"/>
          </p:cNvSpPr>
          <p:nvPr>
            <p:ph idx="1"/>
          </p:nvPr>
        </p:nvSpPr>
        <p:spPr/>
        <p:txBody>
          <a:bodyPr>
            <a:normAutofit/>
          </a:bodyPr>
          <a:lstStyle/>
          <a:p>
            <a:r>
              <a:rPr lang="en-US" sz="2400" dirty="0"/>
              <a:t>In conclusion, the main contribution of this paper lies in its expansion of the literature on decision times, particularly in terms of understanding the decision-making processes of different types of decision-makers under ambiguity. By incorporating psychological theories regarding the cognitive processes underlying different decision rules, we delve deeper into the subject matter.</a:t>
            </a:r>
            <a:endParaRPr lang="en-GB" sz="2400" dirty="0"/>
          </a:p>
        </p:txBody>
      </p:sp>
    </p:spTree>
    <p:extLst>
      <p:ext uri="{BB962C8B-B14F-4D97-AF65-F5344CB8AC3E}">
        <p14:creationId xmlns:p14="http://schemas.microsoft.com/office/powerpoint/2010/main" val="159027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B5E48-1959-4003-951C-32DABAE51890}"/>
              </a:ext>
            </a:extLst>
          </p:cNvPr>
          <p:cNvSpPr>
            <a:spLocks noGrp="1"/>
          </p:cNvSpPr>
          <p:nvPr>
            <p:ph type="title"/>
          </p:nvPr>
        </p:nvSpPr>
        <p:spPr/>
        <p:txBody>
          <a:bodyPr/>
          <a:lstStyle/>
          <a:p>
            <a:r>
              <a:rPr lang="en-GB" dirty="0"/>
              <a:t>The end</a:t>
            </a:r>
          </a:p>
        </p:txBody>
      </p:sp>
      <p:sp>
        <p:nvSpPr>
          <p:cNvPr id="3" name="Content Placeholder 2">
            <a:extLst>
              <a:ext uri="{FF2B5EF4-FFF2-40B4-BE49-F238E27FC236}">
                <a16:creationId xmlns:a16="http://schemas.microsoft.com/office/drawing/2014/main" id="{A4A99F09-CA28-4EFC-B3B1-5EDBD6F67037}"/>
              </a:ext>
            </a:extLst>
          </p:cNvPr>
          <p:cNvSpPr>
            <a:spLocks noGrp="1"/>
          </p:cNvSpPr>
          <p:nvPr>
            <p:ph idx="1"/>
          </p:nvPr>
        </p:nvSpPr>
        <p:spPr/>
        <p:txBody>
          <a:bodyPr/>
          <a:lstStyle/>
          <a:p>
            <a:r>
              <a:rPr lang="en-GB" dirty="0"/>
              <a:t>Comments welcome.</a:t>
            </a:r>
          </a:p>
          <a:p>
            <a:endParaRPr lang="en-GB" dirty="0"/>
          </a:p>
          <a:p>
            <a:r>
              <a:rPr lang="en-GB" dirty="0"/>
              <a:t>Thank you for your attention and hospitality.</a:t>
            </a:r>
          </a:p>
          <a:p>
            <a:endParaRPr lang="en-GB" dirty="0"/>
          </a:p>
          <a:p>
            <a:r>
              <a:rPr lang="en-GB" dirty="0"/>
              <a:t>If you have questions that you would prefer not to ask now, you can send me an email at </a:t>
            </a:r>
            <a:r>
              <a:rPr lang="en-GB" dirty="0">
                <a:hlinkClick r:id="rId2"/>
              </a:rPr>
              <a:t>john.hey@york.ac.uk</a:t>
            </a:r>
            <a:r>
              <a:rPr lang="en-GB" dirty="0"/>
              <a:t>.</a:t>
            </a:r>
          </a:p>
          <a:p>
            <a:endParaRPr lang="en-GB" dirty="0"/>
          </a:p>
          <a:p>
            <a:r>
              <a:rPr lang="en-GB" dirty="0"/>
              <a:t>John Hey</a:t>
            </a:r>
          </a:p>
        </p:txBody>
      </p:sp>
    </p:spTree>
    <p:extLst>
      <p:ext uri="{BB962C8B-B14F-4D97-AF65-F5344CB8AC3E}">
        <p14:creationId xmlns:p14="http://schemas.microsoft.com/office/powerpoint/2010/main" val="421211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4704-3C89-4B69-BE98-D692566E2C90}"/>
              </a:ext>
            </a:extLst>
          </p:cNvPr>
          <p:cNvSpPr>
            <a:spLocks noGrp="1"/>
          </p:cNvSpPr>
          <p:nvPr>
            <p:ph type="title"/>
          </p:nvPr>
        </p:nvSpPr>
        <p:spPr/>
        <p:txBody>
          <a:bodyPr/>
          <a:lstStyle/>
          <a:p>
            <a:r>
              <a:rPr lang="en-GB" dirty="0"/>
              <a:t>C&amp;H</a:t>
            </a:r>
          </a:p>
        </p:txBody>
      </p:sp>
      <p:sp>
        <p:nvSpPr>
          <p:cNvPr id="3" name="Content Placeholder 2">
            <a:extLst>
              <a:ext uri="{FF2B5EF4-FFF2-40B4-BE49-F238E27FC236}">
                <a16:creationId xmlns:a16="http://schemas.microsoft.com/office/drawing/2014/main" id="{258283E7-1AB7-4213-A722-6C3457A81DC2}"/>
              </a:ext>
            </a:extLst>
          </p:cNvPr>
          <p:cNvSpPr>
            <a:spLocks noGrp="1"/>
          </p:cNvSpPr>
          <p:nvPr>
            <p:ph idx="1"/>
          </p:nvPr>
        </p:nvSpPr>
        <p:spPr/>
        <p:txBody>
          <a:bodyPr/>
          <a:lstStyle/>
          <a:p>
            <a:r>
              <a:rPr lang="en-US" dirty="0"/>
              <a:t>C&amp;H classified subjects into one of four types of decision-makers under ambiguity, depending upon the model of their decision-making.</a:t>
            </a:r>
          </a:p>
          <a:p>
            <a:r>
              <a:rPr lang="en-US" dirty="0"/>
              <a:t>These types were the Expected Utility Model, the Smooth Model, the Rank Dependent Expected Utility Model and the Alpha MaxMin Model.</a:t>
            </a:r>
          </a:p>
          <a:p>
            <a:r>
              <a:rPr lang="en-US" dirty="0"/>
              <a:t>We fitted the best model for each subject, subject by subject; we also fitted a mixture model using all 19,668 observations. The  classification into types was almost the same for each method.</a:t>
            </a:r>
          </a:p>
        </p:txBody>
      </p:sp>
    </p:spTree>
    <p:extLst>
      <p:ext uri="{BB962C8B-B14F-4D97-AF65-F5344CB8AC3E}">
        <p14:creationId xmlns:p14="http://schemas.microsoft.com/office/powerpoint/2010/main" val="240897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4999-7CA8-44B3-9AED-2726D7CABDB6}"/>
              </a:ext>
            </a:extLst>
          </p:cNvPr>
          <p:cNvSpPr>
            <a:spLocks noGrp="1"/>
          </p:cNvSpPr>
          <p:nvPr>
            <p:ph type="title"/>
          </p:nvPr>
        </p:nvSpPr>
        <p:spPr/>
        <p:txBody>
          <a:bodyPr/>
          <a:lstStyle/>
          <a:p>
            <a:r>
              <a:rPr lang="en-GB" dirty="0"/>
              <a:t>The Experiment</a:t>
            </a:r>
          </a:p>
        </p:txBody>
      </p:sp>
      <p:sp>
        <p:nvSpPr>
          <p:cNvPr id="3" name="Content Placeholder 2">
            <a:extLst>
              <a:ext uri="{FF2B5EF4-FFF2-40B4-BE49-F238E27FC236}">
                <a16:creationId xmlns:a16="http://schemas.microsoft.com/office/drawing/2014/main" id="{FFB60259-1877-4D8F-B810-1340CE17376F}"/>
              </a:ext>
            </a:extLst>
          </p:cNvPr>
          <p:cNvSpPr>
            <a:spLocks noGrp="1"/>
          </p:cNvSpPr>
          <p:nvPr>
            <p:ph idx="1"/>
          </p:nvPr>
        </p:nvSpPr>
        <p:spPr/>
        <p:txBody>
          <a:bodyPr/>
          <a:lstStyle/>
          <a:p>
            <a:r>
              <a:rPr lang="en-US" dirty="0"/>
              <a:t>Subjects faced 49 tasks, each involving several rounds of decisions, and each decision involved a choice between two two-stage lotteries. Each two-stage lottery is made of several one-stage lotteries. A one-stage lottery is composed of a certain number of red balls and a certain number of blue balls. One of the two-stage lotteries displayed on the screen is labelled “unchanging lottery and the other “changing lottery”.</a:t>
            </a:r>
          </a:p>
          <a:p>
            <a:r>
              <a:rPr lang="en-US" dirty="0"/>
              <a:t>Before subjects are asked to make any choices, the computer randomly selects a one-stage lottery for the changing lottery, b</a:t>
            </a:r>
            <a:r>
              <a:rPr lang="en-US" i="1" dirty="0"/>
              <a:t>ut</a:t>
            </a:r>
            <a:r>
              <a:rPr lang="en-US" dirty="0"/>
              <a:t> </a:t>
            </a:r>
            <a:r>
              <a:rPr lang="en-US" i="1" dirty="0"/>
              <a:t>but does not give this information to the subjects</a:t>
            </a:r>
            <a:r>
              <a:rPr lang="en-US" dirty="0"/>
              <a:t>. We refer to this as the “actual lottery”.</a:t>
            </a:r>
          </a:p>
          <a:p>
            <a:r>
              <a:rPr lang="en-US" dirty="0"/>
              <a:t>The lottery played out at the end of a task is either the “actual lottery” or the one preferred to it by the subject at the end of a task.</a:t>
            </a:r>
            <a:endParaRPr lang="en-GB" dirty="0"/>
          </a:p>
        </p:txBody>
      </p:sp>
    </p:spTree>
    <p:extLst>
      <p:ext uri="{BB962C8B-B14F-4D97-AF65-F5344CB8AC3E}">
        <p14:creationId xmlns:p14="http://schemas.microsoft.com/office/powerpoint/2010/main" val="239605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B0B7B-E788-4FE3-8EDE-3E0B6B2AFDC4}"/>
              </a:ext>
            </a:extLst>
          </p:cNvPr>
          <p:cNvSpPr>
            <a:spLocks noGrp="1"/>
          </p:cNvSpPr>
          <p:nvPr>
            <p:ph type="title"/>
          </p:nvPr>
        </p:nvSpPr>
        <p:spPr/>
        <p:txBody>
          <a:bodyPr/>
          <a:lstStyle/>
          <a:p>
            <a:r>
              <a:rPr lang="en-GB" dirty="0"/>
              <a:t>Characterisation of Ambiguity in the Conte and Hey (C&amp;H) Experiment</a:t>
            </a:r>
          </a:p>
        </p:txBody>
      </p:sp>
      <p:sp>
        <p:nvSpPr>
          <p:cNvPr id="3" name="Content Placeholder 2">
            <a:extLst>
              <a:ext uri="{FF2B5EF4-FFF2-40B4-BE49-F238E27FC236}">
                <a16:creationId xmlns:a16="http://schemas.microsoft.com/office/drawing/2014/main" id="{2DE0C367-A744-4E36-AC2A-8265BBD401A1}"/>
              </a:ext>
            </a:extLst>
          </p:cNvPr>
          <p:cNvSpPr>
            <a:spLocks noGrp="1"/>
          </p:cNvSpPr>
          <p:nvPr>
            <p:ph idx="1"/>
          </p:nvPr>
        </p:nvSpPr>
        <p:spPr/>
        <p:txBody>
          <a:bodyPr/>
          <a:lstStyle/>
          <a:p>
            <a:r>
              <a:rPr lang="en-GB" dirty="0"/>
              <a:t>Risk is when probabilities are known.</a:t>
            </a:r>
          </a:p>
          <a:p>
            <a:r>
              <a:rPr lang="en-GB" dirty="0"/>
              <a:t>Ambiguity is when probabilities are not known or are difficult to calculate.</a:t>
            </a:r>
          </a:p>
          <a:p>
            <a:r>
              <a:rPr lang="en-GB" dirty="0"/>
              <a:t>We did not use the Bingo Blower, nor the Ambiguity Box, nor Ellsberg  Urns as our characterisation.</a:t>
            </a:r>
          </a:p>
          <a:p>
            <a:r>
              <a:rPr lang="en-GB" dirty="0"/>
              <a:t>We used multi-stage lotteries, represented diagrammatically. </a:t>
            </a:r>
          </a:p>
        </p:txBody>
      </p:sp>
    </p:spTree>
    <p:extLst>
      <p:ext uri="{BB962C8B-B14F-4D97-AF65-F5344CB8AC3E}">
        <p14:creationId xmlns:p14="http://schemas.microsoft.com/office/powerpoint/2010/main" val="152887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CD62D-D5F9-462F-99EE-F251F900B457}"/>
              </a:ext>
            </a:extLst>
          </p:cNvPr>
          <p:cNvSpPr>
            <a:spLocks noGrp="1"/>
          </p:cNvSpPr>
          <p:nvPr>
            <p:ph type="title"/>
          </p:nvPr>
        </p:nvSpPr>
        <p:spPr/>
        <p:txBody>
          <a:bodyPr/>
          <a:lstStyle/>
          <a:p>
            <a:r>
              <a:rPr lang="en-GB" dirty="0"/>
              <a:t>Playing out a lottery</a:t>
            </a:r>
          </a:p>
        </p:txBody>
      </p:sp>
      <p:sp>
        <p:nvSpPr>
          <p:cNvPr id="3" name="Content Placeholder 2">
            <a:extLst>
              <a:ext uri="{FF2B5EF4-FFF2-40B4-BE49-F238E27FC236}">
                <a16:creationId xmlns:a16="http://schemas.microsoft.com/office/drawing/2014/main" id="{CFEF9250-96D1-43CF-8EEE-C4D2B90F9958}"/>
              </a:ext>
            </a:extLst>
          </p:cNvPr>
          <p:cNvSpPr>
            <a:spLocks noGrp="1"/>
          </p:cNvSpPr>
          <p:nvPr>
            <p:ph idx="1"/>
          </p:nvPr>
        </p:nvSpPr>
        <p:spPr/>
        <p:txBody>
          <a:bodyPr/>
          <a:lstStyle/>
          <a:p>
            <a:r>
              <a:rPr lang="en-GB" dirty="0"/>
              <a:t>At the end of the experiment, one of the 49 tasks was chosen at random, and the subject’s preferred lottery was played out.</a:t>
            </a:r>
          </a:p>
          <a:p>
            <a:r>
              <a:rPr lang="en-GB" dirty="0"/>
              <a:t>If a lottery is to be played out, an ‘urn’ is filled with the appropriate numbers of balls of each colour and one ball is drawn at random; if the ball is the colour chosen (earlier) by the subject, then the subject </a:t>
            </a:r>
            <a:r>
              <a:rPr lang="en-US" dirty="0"/>
              <a:t>was paid an extra €40 in addition to the €7.5 of the show-up fee. If it was not, then there was no extra payment.</a:t>
            </a:r>
            <a:endParaRPr lang="en-GB" dirty="0"/>
          </a:p>
          <a:p>
            <a:endParaRPr lang="en-GB" dirty="0"/>
          </a:p>
        </p:txBody>
      </p:sp>
    </p:spTree>
    <p:extLst>
      <p:ext uri="{BB962C8B-B14F-4D97-AF65-F5344CB8AC3E}">
        <p14:creationId xmlns:p14="http://schemas.microsoft.com/office/powerpoint/2010/main" val="327036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ABEBC-BFD1-468C-876A-CC5112060757}"/>
              </a:ext>
            </a:extLst>
          </p:cNvPr>
          <p:cNvSpPr>
            <a:spLocks noGrp="1"/>
          </p:cNvSpPr>
          <p:nvPr>
            <p:ph type="title"/>
          </p:nvPr>
        </p:nvSpPr>
        <p:spPr/>
        <p:txBody>
          <a:bodyPr/>
          <a:lstStyle/>
          <a:p>
            <a:r>
              <a:rPr lang="en-GB" dirty="0"/>
              <a:t>Example of a decision screen in the experiment</a:t>
            </a:r>
          </a:p>
        </p:txBody>
      </p:sp>
      <p:pic>
        <p:nvPicPr>
          <p:cNvPr id="4" name="Content Placeholder 3">
            <a:extLst>
              <a:ext uri="{FF2B5EF4-FFF2-40B4-BE49-F238E27FC236}">
                <a16:creationId xmlns:a16="http://schemas.microsoft.com/office/drawing/2014/main" id="{4E8B7203-130C-4BFF-BDB2-BEDC923F6303}"/>
              </a:ext>
            </a:extLst>
          </p:cNvPr>
          <p:cNvPicPr>
            <a:picLocks noGrp="1" noChangeAspect="1"/>
          </p:cNvPicPr>
          <p:nvPr>
            <p:ph idx="1"/>
          </p:nvPr>
        </p:nvPicPr>
        <p:blipFill>
          <a:blip r:embed="rId2"/>
          <a:stretch>
            <a:fillRect/>
          </a:stretch>
        </p:blipFill>
        <p:spPr>
          <a:xfrm>
            <a:off x="2442369" y="2672556"/>
            <a:ext cx="5067300" cy="2857500"/>
          </a:xfrm>
          <a:prstGeom prst="rect">
            <a:avLst/>
          </a:prstGeom>
        </p:spPr>
      </p:pic>
    </p:spTree>
    <p:extLst>
      <p:ext uri="{BB962C8B-B14F-4D97-AF65-F5344CB8AC3E}">
        <p14:creationId xmlns:p14="http://schemas.microsoft.com/office/powerpoint/2010/main" val="3658020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EFD79-F0D2-4BD5-9F8C-F4F2559D9E40}"/>
              </a:ext>
            </a:extLst>
          </p:cNvPr>
          <p:cNvSpPr>
            <a:spLocks noGrp="1"/>
          </p:cNvSpPr>
          <p:nvPr>
            <p:ph type="title"/>
          </p:nvPr>
        </p:nvSpPr>
        <p:spPr/>
        <p:txBody>
          <a:bodyPr/>
          <a:lstStyle/>
          <a:p>
            <a:r>
              <a:rPr lang="en-GB" dirty="0"/>
              <a:t>Example of a sequence of rounds</a:t>
            </a:r>
          </a:p>
        </p:txBody>
      </p:sp>
      <p:pic>
        <p:nvPicPr>
          <p:cNvPr id="5" name="Content Placeholder 4">
            <a:extLst>
              <a:ext uri="{FF2B5EF4-FFF2-40B4-BE49-F238E27FC236}">
                <a16:creationId xmlns:a16="http://schemas.microsoft.com/office/drawing/2014/main" id="{1DA3AE4A-53F4-4F6F-BB1D-166809AD375E}"/>
              </a:ext>
            </a:extLst>
          </p:cNvPr>
          <p:cNvPicPr>
            <a:picLocks noGrp="1" noChangeAspect="1"/>
          </p:cNvPicPr>
          <p:nvPr>
            <p:ph idx="1"/>
          </p:nvPr>
        </p:nvPicPr>
        <p:blipFill>
          <a:blip r:embed="rId2"/>
          <a:stretch>
            <a:fillRect/>
          </a:stretch>
        </p:blipFill>
        <p:spPr>
          <a:xfrm>
            <a:off x="677334" y="1930400"/>
            <a:ext cx="8874879" cy="4058206"/>
          </a:xfrm>
          <a:prstGeom prst="rect">
            <a:avLst/>
          </a:prstGeom>
        </p:spPr>
      </p:pic>
    </p:spTree>
    <p:extLst>
      <p:ext uri="{BB962C8B-B14F-4D97-AF65-F5344CB8AC3E}">
        <p14:creationId xmlns:p14="http://schemas.microsoft.com/office/powerpoint/2010/main" val="268694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45C55-FDE4-403C-97EC-0025A15F9603}"/>
              </a:ext>
            </a:extLst>
          </p:cNvPr>
          <p:cNvSpPr>
            <a:spLocks noGrp="1"/>
          </p:cNvSpPr>
          <p:nvPr>
            <p:ph type="title"/>
          </p:nvPr>
        </p:nvSpPr>
        <p:spPr/>
        <p:txBody>
          <a:bodyPr/>
          <a:lstStyle/>
          <a:p>
            <a:r>
              <a:rPr lang="en-GB" dirty="0"/>
              <a:t>The ‘actual lottery’</a:t>
            </a:r>
            <a:br>
              <a:rPr lang="en-GB" dirty="0"/>
            </a:br>
            <a:endParaRPr lang="en-GB" dirty="0"/>
          </a:p>
        </p:txBody>
      </p:sp>
      <p:sp>
        <p:nvSpPr>
          <p:cNvPr id="3" name="Content Placeholder 2">
            <a:extLst>
              <a:ext uri="{FF2B5EF4-FFF2-40B4-BE49-F238E27FC236}">
                <a16:creationId xmlns:a16="http://schemas.microsoft.com/office/drawing/2014/main" id="{E5697F41-0AA2-491D-A165-53E10511713F}"/>
              </a:ext>
            </a:extLst>
          </p:cNvPr>
          <p:cNvSpPr>
            <a:spLocks noGrp="1"/>
          </p:cNvSpPr>
          <p:nvPr>
            <p:ph idx="1"/>
          </p:nvPr>
        </p:nvSpPr>
        <p:spPr/>
        <p:txBody>
          <a:bodyPr/>
          <a:lstStyle/>
          <a:p>
            <a:r>
              <a:rPr lang="en-US" dirty="0"/>
              <a:t>Before subjects are asked to make any choices, the computer randomly selects a one-stage lottery from the changing lottery, but does not give this information to the subjects. We refer to this as the ‘actual lottery’, which is the one-stage lottery that will be played out for real at the end of the experiment if that task is selected.</a:t>
            </a:r>
            <a:endParaRPr lang="en-GB" dirty="0"/>
          </a:p>
        </p:txBody>
      </p:sp>
    </p:spTree>
    <p:extLst>
      <p:ext uri="{BB962C8B-B14F-4D97-AF65-F5344CB8AC3E}">
        <p14:creationId xmlns:p14="http://schemas.microsoft.com/office/powerpoint/2010/main" val="428993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497</TotalTime>
  <Words>1760</Words>
  <Application>Microsoft Office PowerPoint</Application>
  <PresentationFormat>Widescreen</PresentationFormat>
  <Paragraphs>77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Wingdings 3</vt:lpstr>
      <vt:lpstr>Facet</vt:lpstr>
      <vt:lpstr>The Determinants of Decision Time in an Ambiguous Context</vt:lpstr>
      <vt:lpstr>Introduction</vt:lpstr>
      <vt:lpstr>C&amp;H</vt:lpstr>
      <vt:lpstr>The Experiment</vt:lpstr>
      <vt:lpstr>Characterisation of Ambiguity in the Conte and Hey (C&amp;H) Experiment</vt:lpstr>
      <vt:lpstr>Playing out a lottery</vt:lpstr>
      <vt:lpstr>Example of a decision screen in the experiment</vt:lpstr>
      <vt:lpstr>Example of a sequence of rounds</vt:lpstr>
      <vt:lpstr>The ‘actual lottery’ </vt:lpstr>
      <vt:lpstr>The Experimental Procedure</vt:lpstr>
      <vt:lpstr>Estimation/Fitting</vt:lpstr>
      <vt:lpstr>Assignment of subjects to types from C&amp;H</vt:lpstr>
      <vt:lpstr>For those of you interested in technical detail, we give some in the next slide.</vt:lpstr>
      <vt:lpstr>Functional forms for the two-stage lotteries                            (note u(7.5)=0 and u(47.5)=1 without loss of generality)</vt:lpstr>
      <vt:lpstr>Summary statistics of decision times per type.</vt:lpstr>
      <vt:lpstr>The econometric model of decision time</vt:lpstr>
      <vt:lpstr>PowerPoint Presentation</vt:lpstr>
      <vt:lpstr>PowerPoint Presentation</vt:lpstr>
      <vt:lpstr>Summary</vt:lpstr>
      <vt:lpstr>Validation of decision times across types</vt:lpstr>
      <vt:lpstr>PowerPoint Presentation</vt:lpstr>
      <vt:lpstr>Conclusion 1</vt:lpstr>
      <vt:lpstr>Conclusion 2</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Determinants of Decision Time in an Ambiguous Context</dc:title>
  <dc:creator>John Hey</dc:creator>
  <cp:lastModifiedBy>John Hey</cp:lastModifiedBy>
  <cp:revision>29</cp:revision>
  <dcterms:created xsi:type="dcterms:W3CDTF">2023-10-12T14:19:02Z</dcterms:created>
  <dcterms:modified xsi:type="dcterms:W3CDTF">2023-11-26T04:52:01Z</dcterms:modified>
</cp:coreProperties>
</file>